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5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9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Inconsolata" pitchFamily="49" charset="77"/>
      <p:regular r:id="rId38"/>
      <p:bold r:id="rId39"/>
    </p:embeddedFont>
    <p:embeddedFont>
      <p:font typeface="Inconsolata Medium" pitchFamily="49" charset="77"/>
      <p:regular r:id="rId40"/>
      <p:bold r:id="rId41"/>
    </p:embeddedFont>
    <p:embeddedFont>
      <p:font typeface="Inconsolata SemiBold" pitchFamily="49" charset="77"/>
      <p:regular r:id="rId42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  <p:embeddedFont>
      <p:font typeface="Roboto Mono" pitchFamily="49" charset="0"/>
      <p:regular r:id="rId56"/>
      <p:bold r:id="rId57"/>
      <p:italic r:id="rId58"/>
      <p:boldItalic r:id="rId59"/>
    </p:embeddedFont>
    <p:embeddedFont>
      <p:font typeface="Roboto Thin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E664DA-AEF1-4584-BDC7-67598DBC7D57}">
  <a:tblStyle styleId="{E3E664DA-AEF1-4584-BDC7-67598DBC7D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80a8d82855_0_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80a8d82855_0_2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0a8d82855_0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0a8d82855_0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80a8d82855_0_4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80a8d82855_0_4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shutterstock_361978811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80a8d82855_0_4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80a8d82855_0_4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80a8d8285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80a8d8285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80a8d82855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80a8d82855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80a8d82855_0_4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80a8d82855_0_4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0a8d8285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0a8d8285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80a8d82855_0_4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80a8d82855_0_4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shutterstock_431385100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80a8d82855_0_5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80a8d82855_0_5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87973c3c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87973c3c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80a8d82855_0_4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80a8d82855_0_4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0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80a8d82855_0_6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80a8d82855_0_6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80a8d82855_0_6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80a8d82855_0_6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80a8d82855_0_6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80a8d82855_0_6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80a8d82855_0_6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80a8d82855_0_6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80a8d82855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80a8d82855_4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shutterstock_1508063498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80a8d82855_0_6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80a8d82855_0_6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Shutterstock_535531051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80a8d82855_0_6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80a8d82855_0_6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80a8d82855_0_6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80a8d82855_0_6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80a8d82855_0_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80a8d82855_0_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87973c3c06_1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87973c3c06_1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shutterstock_1156921555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0a8d82855_4_2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0a8d82855_4_2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shutterstock_1711770013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0a8d82855_4_3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0a8d82855_4_3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shutterstock_58889318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80a8d82855_0_6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80a8d82855_0_6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80a8d82855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80a8d82855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80a8d82855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80a8d82855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87973c3c06_1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87973c3c06_1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4747e53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4747e53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80a8d8285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80a8d8285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Shutterstock_535531051  Phone AdobeStock ID 105140326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80a8d82855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80a8d82855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shutterstock_219776725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80a8d82855_4_3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80a8d82855_4_3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80a8d82855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80a8d82855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shutterstock_1214337055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26" name="Google Shape;2026;p10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27" name="Google Shape;20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www.apple.com/iphon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dribbble.com/shots/10734753-SVG-animation-for-Digital-Forensics-Cor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 Day 2</a:t>
            </a:r>
            <a:endParaRPr/>
          </a:p>
        </p:txBody>
      </p:sp>
      <p:sp>
        <p:nvSpPr>
          <p:cNvPr id="2033" name="Google Shape;2033;p10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Autopsy and iPhone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13"/>
          <p:cNvSpPr/>
          <p:nvPr/>
        </p:nvSpPr>
        <p:spPr>
          <a:xfrm>
            <a:off x="866050" y="851700"/>
            <a:ext cx="7411800" cy="3836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39" name="Google Shape;2139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140" name="Google Shape;2140;p113"/>
          <p:cNvGraphicFramePr/>
          <p:nvPr/>
        </p:nvGraphicFramePr>
        <p:xfrm>
          <a:off x="866050" y="851700"/>
          <a:ext cx="7411900" cy="3838580"/>
        </p:xfrm>
        <a:graphic>
          <a:graphicData uri="http://schemas.openxmlformats.org/drawingml/2006/table">
            <a:tbl>
              <a:tblPr>
                <a:noFill/>
                <a:tableStyleId>{E3E664DA-AEF1-4584-BDC7-67598DBC7D57}</a:tableStyleId>
              </a:tblPr>
              <a:tblGrid>
                <a:gridCol w="270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18275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CONTENTS</a:t>
                      </a:r>
                      <a:endParaRPr/>
                    </a:p>
                  </a:txBody>
                  <a:tcPr marL="274300" marR="91425" marT="27425" marB="182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AddressBook.sqlitedb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Contact info, personal data like name, email address, etc. 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AddressBookImages.sqlitedb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 associated with saved contacts.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Calendar.sqlitedb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Calendar details and events information.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CallHistory.db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 logs including phone numbers and timestamps.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sms.db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 and multimedia messages along with timestamps.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voicemail.db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Voicemail messages.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Safari/Bookmarks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Saved URL addresses.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Envelope Index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addresses on phone.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consolidated.db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GPS tracking data.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SemiBold"/>
                          <a:ea typeface="Inconsolata SemiBold"/>
                          <a:cs typeface="Inconsolata SemiBold"/>
                          <a:sym typeface="Inconsolata SemiBold"/>
                        </a:rPr>
                        <a:t>locationd</a:t>
                      </a:r>
                      <a:endParaRPr>
                        <a:latin typeface="Inconsolata SemiBold"/>
                        <a:ea typeface="Inconsolata SemiBold"/>
                        <a:cs typeface="Inconsolata SemiBold"/>
                        <a:sym typeface="Inconsolata SemiBold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coordinates of locations.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50" name="Google Shape;215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also has data stored in Property Lists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151" name="Google Shape;2151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52" name="Google Shape;2152;p11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/>
              <a:t> store configuration information, call history, and cache information.</a:t>
            </a:r>
            <a:endParaRPr/>
          </a:p>
        </p:txBody>
      </p:sp>
      <p:sp>
        <p:nvSpPr>
          <p:cNvPr id="2153" name="Google Shape;2153;p11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Maps/History.plist</a:t>
            </a:r>
            <a:r>
              <a:rPr lang="en"/>
              <a:t> tracks location searches.</a:t>
            </a:r>
            <a:endParaRPr/>
          </a:p>
        </p:txBody>
      </p:sp>
      <p:sp>
        <p:nvSpPr>
          <p:cNvPr id="2154" name="Google Shape;2154;p11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Map/Bookmarks.plist</a:t>
            </a:r>
            <a:r>
              <a:rPr lang="en"/>
              <a:t> contains bookmarks.</a:t>
            </a:r>
            <a:endParaRPr/>
          </a:p>
        </p:txBody>
      </p:sp>
      <p:sp>
        <p:nvSpPr>
          <p:cNvPr id="2155" name="Google Shape;2155;p11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Safari/History</a:t>
            </a:r>
            <a:r>
              <a:rPr lang="en"/>
              <a:t> contains internet browsing history.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Introduction</a:t>
            </a:r>
            <a:endParaRPr/>
          </a:p>
        </p:txBody>
      </p:sp>
      <p:sp>
        <p:nvSpPr>
          <p:cNvPr id="2161" name="Google Shape;2161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this demonstration, we will go through various ways to obtain evidence.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63" name="Google Shape;2163;p115"/>
          <p:cNvPicPr preferRelativeResize="0"/>
          <p:nvPr/>
        </p:nvPicPr>
        <p:blipFill rotWithShape="1">
          <a:blip r:embed="rId3">
            <a:alphaModFix/>
          </a:blip>
          <a:srcRect l="10766" r="8770" b="41981"/>
          <a:stretch/>
        </p:blipFill>
        <p:spPr>
          <a:xfrm>
            <a:off x="0" y="1112788"/>
            <a:ext cx="9143999" cy="40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15"/>
          <p:cNvSpPr txBox="1">
            <a:spLocks noGrp="1"/>
          </p:cNvSpPr>
          <p:nvPr>
            <p:ph type="subTitle" idx="1"/>
          </p:nvPr>
        </p:nvSpPr>
        <p:spPr>
          <a:xfrm flipH="1">
            <a:off x="818472" y="2539324"/>
            <a:ext cx="1100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Examine browsing history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5"/>
          <p:cNvSpPr txBox="1">
            <a:spLocks noGrp="1"/>
          </p:cNvSpPr>
          <p:nvPr>
            <p:ph type="subTitle" idx="2"/>
          </p:nvPr>
        </p:nvSpPr>
        <p:spPr>
          <a:xfrm>
            <a:off x="3202075" y="1705750"/>
            <a:ext cx="953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metadata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15"/>
          <p:cNvSpPr txBox="1">
            <a:spLocks noGrp="1"/>
          </p:cNvSpPr>
          <p:nvPr>
            <p:ph type="subTitle" idx="3"/>
          </p:nvPr>
        </p:nvSpPr>
        <p:spPr>
          <a:xfrm>
            <a:off x="4997000" y="2824400"/>
            <a:ext cx="1100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Displayable text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15"/>
          <p:cNvSpPr txBox="1">
            <a:spLocks noGrp="1"/>
          </p:cNvSpPr>
          <p:nvPr>
            <p:ph type="subTitle" idx="4"/>
          </p:nvPr>
        </p:nvSpPr>
        <p:spPr>
          <a:xfrm>
            <a:off x="7096125" y="1961425"/>
            <a:ext cx="904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searches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73" name="Google Shape;2173;p1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Analysis with Autopsy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  <p:sp>
        <p:nvSpPr>
          <p:cNvPr id="2179" name="Google Shape;2179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80" name="Google Shape;2180;p117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Mobile Evidence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analyze evidence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and document the details of Tracy’s iPhone.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Evidence </a:t>
            </a:r>
            <a:endParaRPr/>
          </a:p>
        </p:txBody>
      </p:sp>
      <p:sp>
        <p:nvSpPr>
          <p:cNvPr id="2197" name="Google Shape;2197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98" name="Google Shape;2198;p12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3F9"/>
        </a:solidFill>
        <a:effectLst/>
      </p:bgPr>
    </p:bg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21"/>
          <p:cNvSpPr/>
          <p:nvPr/>
        </p:nvSpPr>
        <p:spPr>
          <a:xfrm flipH="1">
            <a:off x="724275" y="2386350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21"/>
          <p:cNvSpPr txBox="1">
            <a:spLocks noGrp="1"/>
          </p:cNvSpPr>
          <p:nvPr>
            <p:ph type="subTitle" idx="1"/>
          </p:nvPr>
        </p:nvSpPr>
        <p:spPr>
          <a:xfrm>
            <a:off x="724275" y="2538798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Roboto Medium"/>
                <a:ea typeface="Roboto Medium"/>
                <a:cs typeface="Roboto Medium"/>
                <a:sym typeface="Roboto Medium"/>
              </a:rPr>
              <a:t>Evidence tagging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is the process of bookmarking evidence to keep critical details organized and easily accessible.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121"/>
          <p:cNvSpPr/>
          <p:nvPr/>
        </p:nvSpPr>
        <p:spPr>
          <a:xfrm flipH="1">
            <a:off x="3572250" y="2386350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1"/>
          <p:cNvSpPr txBox="1">
            <a:spLocks noGrp="1"/>
          </p:cNvSpPr>
          <p:nvPr>
            <p:ph type="subTitle" idx="2"/>
          </p:nvPr>
        </p:nvSpPr>
        <p:spPr>
          <a:xfrm>
            <a:off x="3572250" y="2538798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Autopsy includes an evidence-tagging feature that allows investigators to easily locate evidence contained in the program.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7" name="Google Shape;2207;p121"/>
          <p:cNvSpPr/>
          <p:nvPr/>
        </p:nvSpPr>
        <p:spPr>
          <a:xfrm flipH="1">
            <a:off x="6401175" y="2386936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1"/>
          <p:cNvSpPr txBox="1">
            <a:spLocks noGrp="1"/>
          </p:cNvSpPr>
          <p:nvPr>
            <p:ph type="subTitle" idx="3"/>
          </p:nvPr>
        </p:nvSpPr>
        <p:spPr>
          <a:xfrm>
            <a:off x="6401175" y="2539384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Pre-defined tags include: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Notable Item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Child Exploitation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Uncategorized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Non-Pertinent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Evidence</a:t>
            </a:r>
            <a:endParaRPr/>
          </a:p>
        </p:txBody>
      </p:sp>
      <p:sp>
        <p:nvSpPr>
          <p:cNvPr id="2210" name="Google Shape;221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Autopsy to tag evidence.</a:t>
            </a:r>
            <a:endParaRPr/>
          </a:p>
        </p:txBody>
      </p:sp>
      <p:sp>
        <p:nvSpPr>
          <p:cNvPr id="2211" name="Google Shape;2211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12" name="Google Shape;221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2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21"/>
          <p:cNvSpPr txBox="1"/>
          <p:nvPr/>
        </p:nvSpPr>
        <p:spPr>
          <a:xfrm>
            <a:off x="114982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/>
          </a:p>
        </p:txBody>
      </p:sp>
      <p:pic>
        <p:nvPicPr>
          <p:cNvPr id="2214" name="Google Shape;22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2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21"/>
          <p:cNvSpPr txBox="1"/>
          <p:nvPr/>
        </p:nvSpPr>
        <p:spPr>
          <a:xfrm>
            <a:off x="396582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/>
          </a:p>
        </p:txBody>
      </p:sp>
      <p:pic>
        <p:nvPicPr>
          <p:cNvPr id="2216" name="Google Shape;221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17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1"/>
          <p:cNvSpPr txBox="1"/>
          <p:nvPr/>
        </p:nvSpPr>
        <p:spPr>
          <a:xfrm>
            <a:off x="679317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22"/>
          <p:cNvPicPr preferRelativeResize="0"/>
          <p:nvPr/>
        </p:nvPicPr>
        <p:blipFill rotWithShape="1">
          <a:blip r:embed="rId3">
            <a:alphaModFix/>
          </a:blip>
          <a:srcRect t="7556" r="5829" b="12990"/>
          <a:stretch/>
        </p:blipFill>
        <p:spPr>
          <a:xfrm>
            <a:off x="0" y="0"/>
            <a:ext cx="9143997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Forensic Backups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4" name="Google Shape;2224;p122"/>
          <p:cNvSpPr txBox="1">
            <a:spLocks noGrp="1"/>
          </p:cNvSpPr>
          <p:nvPr>
            <p:ph type="subTitle" idx="1"/>
          </p:nvPr>
        </p:nvSpPr>
        <p:spPr>
          <a:xfrm>
            <a:off x="0" y="682175"/>
            <a:ext cx="3518400" cy="945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tags can also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 created and added to the Tag database.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25" name="Google Shape;2225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2226" name="Google Shape;2226;p122"/>
          <p:cNvCxnSpPr/>
          <p:nvPr/>
        </p:nvCxnSpPr>
        <p:spPr>
          <a:xfrm>
            <a:off x="274375" y="640080"/>
            <a:ext cx="3818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23"/>
          <p:cNvSpPr txBox="1"/>
          <p:nvPr/>
        </p:nvSpPr>
        <p:spPr>
          <a:xfrm>
            <a:off x="3577575" y="1384925"/>
            <a:ext cx="5092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the following guided tour, we’ll tag and bookmark the SMS database, which contains sent and received iPhone messages.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3" name="Google Shape;2233;p1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19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0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4" name="Google Shape;2044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sp>
        <p:nvSpPr>
          <p:cNvPr id="2045" name="Google Shape;2045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46" name="Google Shape;2046;p10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Identify the methods used in smartphone forensics investigations.</a:t>
            </a:r>
            <a:endParaRPr sz="1350"/>
          </a:p>
        </p:txBody>
      </p:sp>
      <p:sp>
        <p:nvSpPr>
          <p:cNvPr id="2047" name="Google Shape;2047;p10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Navigate the database and file structure of an iPhone's flash drive.</a:t>
            </a:r>
            <a:endParaRPr sz="1350"/>
          </a:p>
        </p:txBody>
      </p:sp>
      <p:sp>
        <p:nvSpPr>
          <p:cNvPr id="2048" name="Google Shape;2048;p10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Locate identifiable evidence on an iPhone in order to establish ownership.</a:t>
            </a:r>
            <a:endParaRPr sz="1350"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Use Autopsy to access and tag evidence in an iPhone image.</a:t>
            </a:r>
            <a:endParaRPr sz="1350"/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Extract image content for offline reviewing in other applications.</a:t>
            </a:r>
            <a:endParaRPr sz="1350"/>
          </a:p>
        </p:txBody>
      </p:sp>
      <p:pic>
        <p:nvPicPr>
          <p:cNvPr id="2051" name="Google Shape;2051;p105"/>
          <p:cNvPicPr preferRelativeResize="0"/>
          <p:nvPr/>
        </p:nvPicPr>
        <p:blipFill rotWithShape="1">
          <a:blip r:embed="rId3">
            <a:alphaModFix/>
          </a:blip>
          <a:srcRect r="56585" b="3091"/>
          <a:stretch/>
        </p:blipFill>
        <p:spPr>
          <a:xfrm>
            <a:off x="7629350" y="158950"/>
            <a:ext cx="898100" cy="4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(apple.com)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73" name="Google Shape;2173;p1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Tagging Evidence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72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239" name="Google Shape;2239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0" name="Google Shape;2240;p124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Tagging Evidence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In this activity, you will tag the major databases </a:t>
            </a:r>
            <a:br>
              <a:rPr lang="en" sz="19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and files in the iPhone image file.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2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for Offline Analysis</a:t>
            </a:r>
            <a:endParaRPr/>
          </a:p>
        </p:txBody>
      </p:sp>
      <p:sp>
        <p:nvSpPr>
          <p:cNvPr id="2251" name="Google Shape;2251;p1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52" name="Google Shape;2252;p12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27"/>
          <p:cNvSpPr txBox="1"/>
          <p:nvPr/>
        </p:nvSpPr>
        <p:spPr>
          <a:xfrm>
            <a:off x="3577575" y="1384925"/>
            <a:ext cx="5092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Offline reviewing</a:t>
            </a: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refers to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the process of reviewing files outside of the main program, in this case, Autopsy.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2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24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28"/>
          <p:cNvPicPr preferRelativeResize="0"/>
          <p:nvPr/>
        </p:nvPicPr>
        <p:blipFill rotWithShape="1">
          <a:blip r:embed="rId3">
            <a:alphaModFix/>
          </a:blip>
          <a:srcRect t="10462" b="516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28"/>
          <p:cNvSpPr/>
          <p:nvPr/>
        </p:nvSpPr>
        <p:spPr>
          <a:xfrm rot="-5400000" flipH="1">
            <a:off x="766675" y="-766500"/>
            <a:ext cx="5140500" cy="6673500"/>
          </a:xfrm>
          <a:prstGeom prst="rect">
            <a:avLst/>
          </a:prstGeom>
          <a:gradFill>
            <a:gsLst>
              <a:gs pos="0">
                <a:srgbClr val="0E0E0E"/>
              </a:gs>
              <a:gs pos="50000">
                <a:schemeClr val="dk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67" name="Google Shape;2267;p128"/>
          <p:cNvSpPr txBox="1">
            <a:spLocks noGrp="1"/>
          </p:cNvSpPr>
          <p:nvPr>
            <p:ph type="subTitle" idx="1"/>
          </p:nvPr>
        </p:nvSpPr>
        <p:spPr>
          <a:xfrm>
            <a:off x="0" y="340650"/>
            <a:ext cx="4848600" cy="10566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Sometimes investigators use other applications for further offline analysis. This is because: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8" name="Google Shape;2268;p128"/>
          <p:cNvSpPr/>
          <p:nvPr/>
        </p:nvSpPr>
        <p:spPr>
          <a:xfrm>
            <a:off x="1356225" y="1532050"/>
            <a:ext cx="2791500" cy="58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128"/>
          <p:cNvSpPr txBox="1">
            <a:spLocks noGrp="1"/>
          </p:cNvSpPr>
          <p:nvPr>
            <p:ph type="subTitle" idx="1"/>
          </p:nvPr>
        </p:nvSpPr>
        <p:spPr>
          <a:xfrm>
            <a:off x="1494300" y="1532050"/>
            <a:ext cx="2653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 all data types can be rendered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Autopsy.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0" name="Google Shape;2270;p128"/>
          <p:cNvSpPr/>
          <p:nvPr/>
        </p:nvSpPr>
        <p:spPr>
          <a:xfrm>
            <a:off x="1352550" y="2320477"/>
            <a:ext cx="2791500" cy="1350300"/>
          </a:xfrm>
          <a:prstGeom prst="roundRect">
            <a:avLst>
              <a:gd name="adj" fmla="val 7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28"/>
          <p:cNvSpPr txBox="1">
            <a:spLocks noGrp="1"/>
          </p:cNvSpPr>
          <p:nvPr>
            <p:ph type="subTitle" idx="2"/>
          </p:nvPr>
        </p:nvSpPr>
        <p:spPr>
          <a:xfrm>
            <a:off x="1490775" y="2322875"/>
            <a:ext cx="26535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Other tools can analyze video, photo, and audio files in more depth.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E.g., photos may need to be enlarged, audio may need voice recognition,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video may need to be enhanced for facial recognition.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2" name="Google Shape;2272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52666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23282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128"/>
          <p:cNvSpPr/>
          <p:nvPr/>
        </p:nvSpPr>
        <p:spPr>
          <a:xfrm>
            <a:off x="1356240" y="3852300"/>
            <a:ext cx="2791500" cy="840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8"/>
          <p:cNvSpPr txBox="1">
            <a:spLocks noGrp="1"/>
          </p:cNvSpPr>
          <p:nvPr>
            <p:ph type="subTitle" idx="3"/>
          </p:nvPr>
        </p:nvSpPr>
        <p:spPr>
          <a:xfrm>
            <a:off x="1494300" y="3871475"/>
            <a:ext cx="26535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Database information can easily be transferred to spreadsheets or word documents where it can be manipulated into reports.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6" name="Google Shape;2276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38660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29"/>
          <p:cNvSpPr/>
          <p:nvPr/>
        </p:nvSpPr>
        <p:spPr>
          <a:xfrm>
            <a:off x="-9525" y="-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26</a:t>
            </a:fld>
            <a:endParaRPr sz="600">
              <a:solidFill>
                <a:srgbClr val="FFFFFF"/>
              </a:solidFill>
            </a:endParaRPr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3">
            <a:alphaModFix/>
          </a:blip>
          <a:srcRect l="6686" t="40670" r="6242" b="1900"/>
          <a:stretch/>
        </p:blipFill>
        <p:spPr>
          <a:xfrm>
            <a:off x="2606975" y="-75"/>
            <a:ext cx="3962852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29"/>
          <p:cNvSpPr/>
          <p:nvPr/>
        </p:nvSpPr>
        <p:spPr>
          <a:xfrm>
            <a:off x="2743250" y="1600725"/>
            <a:ext cx="3678900" cy="2450100"/>
          </a:xfrm>
          <a:prstGeom prst="roundRect">
            <a:avLst>
              <a:gd name="adj" fmla="val 2316"/>
            </a:avLst>
          </a:prstGeom>
          <a:solidFill>
            <a:srgbClr val="1D76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29"/>
          <p:cNvSpPr/>
          <p:nvPr/>
        </p:nvSpPr>
        <p:spPr>
          <a:xfrm>
            <a:off x="2913575" y="1793750"/>
            <a:ext cx="421200" cy="421200"/>
          </a:xfrm>
          <a:prstGeom prst="ellipse">
            <a:avLst/>
          </a:prstGeom>
          <a:solidFill>
            <a:srgbClr val="0C458B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9"/>
          <p:cNvGrpSpPr/>
          <p:nvPr/>
        </p:nvGrpSpPr>
        <p:grpSpPr>
          <a:xfrm>
            <a:off x="3050019" y="1933072"/>
            <a:ext cx="151123" cy="143446"/>
            <a:chOff x="4441350" y="1697600"/>
            <a:chExt cx="270975" cy="272400"/>
          </a:xfrm>
        </p:grpSpPr>
        <p:cxnSp>
          <p:nvCxnSpPr>
            <p:cNvPr id="2287" name="Google Shape;2287;p129"/>
            <p:cNvCxnSpPr/>
            <p:nvPr/>
          </p:nvCxnSpPr>
          <p:spPr>
            <a:xfrm>
              <a:off x="4451025" y="1697600"/>
              <a:ext cx="261300" cy="27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8" name="Google Shape;2288;p129"/>
            <p:cNvCxnSpPr/>
            <p:nvPr/>
          </p:nvCxnSpPr>
          <p:spPr>
            <a:xfrm flipH="1">
              <a:off x="4441350" y="1697600"/>
              <a:ext cx="261300" cy="27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9" name="Google Shape;2289;p129"/>
          <p:cNvSpPr txBox="1"/>
          <p:nvPr/>
        </p:nvSpPr>
        <p:spPr>
          <a:xfrm>
            <a:off x="2743250" y="2076525"/>
            <a:ext cx="3678900" cy="16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27430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following guided tour, we’ll extract files and directories for offline reviewing. </a:t>
            </a:r>
            <a:endParaRPr sz="2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290" name="Google Shape;2290;p129"/>
          <p:cNvGrpSpPr/>
          <p:nvPr/>
        </p:nvGrpSpPr>
        <p:grpSpPr>
          <a:xfrm>
            <a:off x="295275" y="292375"/>
            <a:ext cx="8586254" cy="421200"/>
            <a:chOff x="295275" y="171900"/>
            <a:chExt cx="8586254" cy="421200"/>
          </a:xfrm>
        </p:grpSpPr>
        <p:pic>
          <p:nvPicPr>
            <p:cNvPr id="2291" name="Google Shape;229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2" name="Google Shape;229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7" name="Google Shape;2297;p129"/>
          <p:cNvGrpSpPr/>
          <p:nvPr/>
        </p:nvGrpSpPr>
        <p:grpSpPr>
          <a:xfrm>
            <a:off x="295275" y="813383"/>
            <a:ext cx="8586254" cy="421200"/>
            <a:chOff x="295275" y="171900"/>
            <a:chExt cx="8586254" cy="421200"/>
          </a:xfrm>
        </p:grpSpPr>
        <p:pic>
          <p:nvPicPr>
            <p:cNvPr id="2298" name="Google Shape;229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9" name="Google Shape;229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0" name="Google Shape;230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2" name="Google Shape;230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Google Shape;230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4" name="Google Shape;2304;p129"/>
          <p:cNvGrpSpPr/>
          <p:nvPr/>
        </p:nvGrpSpPr>
        <p:grpSpPr>
          <a:xfrm>
            <a:off x="295275" y="1334391"/>
            <a:ext cx="8586254" cy="421200"/>
            <a:chOff x="295275" y="171900"/>
            <a:chExt cx="8586254" cy="421200"/>
          </a:xfrm>
        </p:grpSpPr>
        <p:pic>
          <p:nvPicPr>
            <p:cNvPr id="2305" name="Google Shape;230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1" name="Google Shape;2311;p129"/>
          <p:cNvGrpSpPr/>
          <p:nvPr/>
        </p:nvGrpSpPr>
        <p:grpSpPr>
          <a:xfrm>
            <a:off x="295275" y="1855398"/>
            <a:ext cx="8586254" cy="421200"/>
            <a:chOff x="295275" y="171900"/>
            <a:chExt cx="8586254" cy="421200"/>
          </a:xfrm>
        </p:grpSpPr>
        <p:pic>
          <p:nvPicPr>
            <p:cNvPr id="2312" name="Google Shape;231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5" name="Google Shape;231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8" name="Google Shape;2318;p129"/>
          <p:cNvGrpSpPr/>
          <p:nvPr/>
        </p:nvGrpSpPr>
        <p:grpSpPr>
          <a:xfrm>
            <a:off x="295275" y="2376406"/>
            <a:ext cx="8586254" cy="421200"/>
            <a:chOff x="295275" y="171900"/>
            <a:chExt cx="8586254" cy="421200"/>
          </a:xfrm>
        </p:grpSpPr>
        <p:pic>
          <p:nvPicPr>
            <p:cNvPr id="2319" name="Google Shape;231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1" name="Google Shape;232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2" name="Google Shape;232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5" name="Google Shape;2325;p129"/>
          <p:cNvGrpSpPr/>
          <p:nvPr/>
        </p:nvGrpSpPr>
        <p:grpSpPr>
          <a:xfrm>
            <a:off x="295275" y="2897414"/>
            <a:ext cx="8586254" cy="421200"/>
            <a:chOff x="295275" y="171900"/>
            <a:chExt cx="8586254" cy="421200"/>
          </a:xfrm>
        </p:grpSpPr>
        <p:pic>
          <p:nvPicPr>
            <p:cNvPr id="2326" name="Google Shape;232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Google Shape;233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2" name="Google Shape;2332;p129"/>
          <p:cNvGrpSpPr/>
          <p:nvPr/>
        </p:nvGrpSpPr>
        <p:grpSpPr>
          <a:xfrm>
            <a:off x="295275" y="3418422"/>
            <a:ext cx="8586254" cy="421200"/>
            <a:chOff x="295275" y="171900"/>
            <a:chExt cx="8586254" cy="421200"/>
          </a:xfrm>
        </p:grpSpPr>
        <p:pic>
          <p:nvPicPr>
            <p:cNvPr id="2333" name="Google Shape;233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9" name="Google Shape;2339;p129"/>
          <p:cNvGrpSpPr/>
          <p:nvPr/>
        </p:nvGrpSpPr>
        <p:grpSpPr>
          <a:xfrm>
            <a:off x="295275" y="3939430"/>
            <a:ext cx="8586254" cy="421200"/>
            <a:chOff x="295275" y="171900"/>
            <a:chExt cx="8586254" cy="421200"/>
          </a:xfrm>
        </p:grpSpPr>
        <p:pic>
          <p:nvPicPr>
            <p:cNvPr id="2340" name="Google Shape;234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1" name="Google Shape;234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4" name="Google Shape;234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6" name="Google Shape;2346;p129"/>
          <p:cNvGrpSpPr/>
          <p:nvPr/>
        </p:nvGrpSpPr>
        <p:grpSpPr>
          <a:xfrm>
            <a:off x="295275" y="4460438"/>
            <a:ext cx="8586254" cy="421200"/>
            <a:chOff x="295275" y="171900"/>
            <a:chExt cx="8586254" cy="421200"/>
          </a:xfrm>
        </p:grpSpPr>
        <p:pic>
          <p:nvPicPr>
            <p:cNvPr id="2347" name="Google Shape;234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8" name="Google Shape;234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3" name="Google Shape;2353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59" name="Google Shape;2359;p13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File Extraction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365" name="Google Shape;2365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66" name="Google Shape;2366;p131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8176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Extracting Data for Offline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export files for offline examination.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106"/>
          <p:cNvPicPr preferRelativeResize="0"/>
          <p:nvPr/>
        </p:nvPicPr>
        <p:blipFill rotWithShape="1">
          <a:blip r:embed="rId3">
            <a:alphaModFix/>
          </a:blip>
          <a:srcRect t="13709" r="21789" b="15111"/>
          <a:stretch/>
        </p:blipFill>
        <p:spPr>
          <a:xfrm>
            <a:off x="-12300" y="0"/>
            <a:ext cx="91685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59" name="Google Shape;2059;p106"/>
          <p:cNvSpPr txBox="1">
            <a:spLocks noGrp="1"/>
          </p:cNvSpPr>
          <p:nvPr>
            <p:ph type="subTitle" idx="1"/>
          </p:nvPr>
        </p:nvSpPr>
        <p:spPr>
          <a:xfrm>
            <a:off x="0" y="1831050"/>
            <a:ext cx="4425900" cy="2117400"/>
          </a:xfrm>
          <a:prstGeom prst="rect">
            <a:avLst/>
          </a:prstGeom>
        </p:spPr>
        <p:txBody>
          <a:bodyPr spcFirstLastPara="1" wrap="square" lIns="5486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previous class, we covered 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basic principles of digital forensic methodologies and used Autopsy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preserve and document evidence.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" y="0"/>
            <a:ext cx="9136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2378" name="Google Shape;2378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9" name="Google Shape;2379;p133"/>
          <p:cNvSpPr txBox="1"/>
          <p:nvPr/>
        </p:nvSpPr>
        <p:spPr>
          <a:xfrm>
            <a:off x="0" y="675975"/>
            <a:ext cx="9144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0" name="Google Shape;2380;p13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81" name="Google Shape;2381;p1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30</a:t>
            </a:fld>
            <a:endParaRPr sz="600"/>
          </a:p>
        </p:txBody>
      </p:sp>
      <p:sp>
        <p:nvSpPr>
          <p:cNvPr id="2382" name="Google Shape;2382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2383" name="Google Shape;2383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forensic investigator, you will work with a team </a:t>
            </a:r>
            <a:br>
              <a:rPr lang="en"/>
            </a:br>
            <a:r>
              <a:rPr lang="en"/>
              <a:t>as part of a large collaborative effort.</a:t>
            </a:r>
            <a:endParaRPr/>
          </a:p>
        </p:txBody>
      </p:sp>
      <p:sp>
        <p:nvSpPr>
          <p:cNvPr id="2384" name="Google Shape;2384;p133"/>
          <p:cNvSpPr/>
          <p:nvPr/>
        </p:nvSpPr>
        <p:spPr>
          <a:xfrm flipH="1">
            <a:off x="446100" y="2021150"/>
            <a:ext cx="3471300" cy="1636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It's critical to understand how to use tools such as Autopsy and how to export data, allowing other team members to perform offline analysis of evidence.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3F9"/>
        </a:solidFill>
        <a:effectLst/>
      </p:bgPr>
    </p:bg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2390" name="Google Shape;2390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1" name="Google Shape;2391;p134"/>
          <p:cNvSpPr txBox="1"/>
          <p:nvPr/>
        </p:nvSpPr>
        <p:spPr>
          <a:xfrm>
            <a:off x="0" y="675975"/>
            <a:ext cx="9144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2" name="Google Shape;2392;p13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93" name="Google Shape;2393;p1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31</a:t>
            </a:fld>
            <a:endParaRPr sz="600"/>
          </a:p>
        </p:txBody>
      </p:sp>
      <p:sp>
        <p:nvSpPr>
          <p:cNvPr id="2394" name="Google Shape;239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2395" name="Google Shape;239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654700" cy="925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helps categorize and label evidence that has already been screened.</a:t>
            </a:r>
            <a:endParaRPr/>
          </a:p>
        </p:txBody>
      </p:sp>
      <p:pic>
        <p:nvPicPr>
          <p:cNvPr id="2396" name="Google Shape;239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100" y="-335575"/>
            <a:ext cx="3623451" cy="568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134"/>
          <p:cNvSpPr/>
          <p:nvPr/>
        </p:nvSpPr>
        <p:spPr>
          <a:xfrm flipH="1">
            <a:off x="446100" y="2021150"/>
            <a:ext cx="3471300" cy="1636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eliminates double work and helps other investigative team members continue your work if you become unavailable.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35"/>
          <p:cNvSpPr txBox="1"/>
          <p:nvPr/>
        </p:nvSpPr>
        <p:spPr>
          <a:xfrm>
            <a:off x="3577575" y="1362575"/>
            <a:ext cx="55176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Next class, we will continue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our investigation by analyzing email messages, SMS messages, and web history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order to tie Tracy to the case.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1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32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3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10" name="Google Shape;2410;p13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p107"/>
          <p:cNvPicPr preferRelativeResize="0"/>
          <p:nvPr/>
        </p:nvPicPr>
        <p:blipFill rotWithShape="1">
          <a:blip r:embed="rId3">
            <a:alphaModFix/>
          </a:blip>
          <a:srcRect l="6295" r="8510"/>
          <a:stretch/>
        </p:blipFill>
        <p:spPr>
          <a:xfrm>
            <a:off x="3301349" y="0"/>
            <a:ext cx="5842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7"/>
          <p:cNvSpPr txBox="1"/>
          <p:nvPr/>
        </p:nvSpPr>
        <p:spPr>
          <a:xfrm>
            <a:off x="-6150" y="0"/>
            <a:ext cx="3307500" cy="5143500"/>
          </a:xfrm>
          <a:prstGeom prst="rect">
            <a:avLst/>
          </a:prstGeom>
          <a:solidFill>
            <a:srgbClr val="1D76D8"/>
          </a:solidFill>
          <a:ln>
            <a:noFill/>
          </a:ln>
        </p:spPr>
        <p:txBody>
          <a:bodyPr spcFirstLastPara="1" wrap="square" lIns="457200" tIns="1645900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hone in on mobile forensics and continue the National Gallery investigation, using Autopsy to access and tag evidence from an iPhone image.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67" name="Google Shape;2067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08"/>
          <p:cNvSpPr txBox="1">
            <a:spLocks noGrp="1"/>
          </p:cNvSpPr>
          <p:nvPr>
            <p:ph type="title"/>
          </p:nvPr>
        </p:nvSpPr>
        <p:spPr>
          <a:xfrm>
            <a:off x="210750" y="1917400"/>
            <a:ext cx="87225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File Systems and Data Storage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3" name="Google Shape;2073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 Systems and Data Storage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It’s important to know where data is stored, how to access it, and how to recover it. </a:t>
            </a:r>
            <a:endParaRPr sz="1700"/>
          </a:p>
        </p:txBody>
      </p:sp>
      <p:sp>
        <p:nvSpPr>
          <p:cNvPr id="2081" name="Google Shape;2081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3385800" cy="427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external storage, </a:t>
            </a:r>
            <a:br>
              <a:rPr lang="en"/>
            </a:br>
            <a:r>
              <a:rPr lang="en"/>
              <a:t>iPhones use </a:t>
            </a:r>
            <a:r>
              <a:rPr lang="en" b="1"/>
              <a:t>flash memory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Flash memory contains two disk partitions: </a:t>
            </a:r>
            <a:endParaRPr/>
          </a:p>
        </p:txBody>
      </p:sp>
      <p:pic>
        <p:nvPicPr>
          <p:cNvPr id="2083" name="Google Shape;20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150" y="1120925"/>
            <a:ext cx="1814552" cy="35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25" y="1120925"/>
            <a:ext cx="1814552" cy="357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09"/>
          <p:cNvSpPr txBox="1">
            <a:spLocks noGrp="1"/>
          </p:cNvSpPr>
          <p:nvPr>
            <p:ph type="body" idx="3"/>
          </p:nvPr>
        </p:nvSpPr>
        <p:spPr>
          <a:xfrm>
            <a:off x="3165400" y="1711450"/>
            <a:ext cx="1435200" cy="212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1C4587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Root</a:t>
            </a:r>
            <a:r>
              <a:rPr lang="en" sz="2400" b="1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Partition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used for operating systems and applications</a:t>
            </a:r>
            <a:endParaRPr>
              <a:solidFill>
                <a:srgbClr val="1C458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86" name="Google Shape;2086;p109"/>
          <p:cNvSpPr txBox="1">
            <a:spLocks noGrp="1"/>
          </p:cNvSpPr>
          <p:nvPr>
            <p:ph type="body" idx="3"/>
          </p:nvPr>
        </p:nvSpPr>
        <p:spPr>
          <a:xfrm>
            <a:off x="5152875" y="1711450"/>
            <a:ext cx="1435200" cy="212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1C4587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Var</a:t>
            </a:r>
            <a:r>
              <a:rPr lang="en" sz="2400" b="1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Partition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used for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data</a:t>
            </a:r>
            <a:endParaRPr>
              <a:solidFill>
                <a:srgbClr val="1C458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87" name="Google Shape;2087;p109"/>
          <p:cNvSpPr txBox="1"/>
          <p:nvPr/>
        </p:nvSpPr>
        <p:spPr>
          <a:xfrm>
            <a:off x="7041525" y="2951100"/>
            <a:ext cx="1766400" cy="276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REMEMBER</a:t>
            </a:r>
            <a:endParaRPr sz="1200"/>
          </a:p>
        </p:txBody>
      </p:sp>
      <p:sp>
        <p:nvSpPr>
          <p:cNvPr id="2088" name="Google Shape;2088;p109"/>
          <p:cNvSpPr txBox="1"/>
          <p:nvPr/>
        </p:nvSpPr>
        <p:spPr>
          <a:xfrm>
            <a:off x="7041525" y="3218000"/>
            <a:ext cx="1766400" cy="133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is first imaged using a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bit-level copy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iPhone texts,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coordinates,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cell tower locations can all be recovered.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9" name="Google Shape;2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488" y="2371413"/>
            <a:ext cx="928274" cy="9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AE9"/>
        </a:solidFill>
        <a:effectLst/>
      </p:bgPr>
    </p:bg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095" name="Google Shape;2095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directories are worth investigating for evidence:</a:t>
            </a:r>
            <a:endParaRPr/>
          </a:p>
        </p:txBody>
      </p:sp>
      <p:sp>
        <p:nvSpPr>
          <p:cNvPr id="2096" name="Google Shape;2096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97" name="Google Shape;2097;p110"/>
          <p:cNvSpPr txBox="1">
            <a:spLocks noGrp="1"/>
          </p:cNvSpPr>
          <p:nvPr>
            <p:ph type="subTitle" idx="1"/>
          </p:nvPr>
        </p:nvSpPr>
        <p:spPr>
          <a:xfrm>
            <a:off x="146684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 Medium"/>
                <a:ea typeface="Inconsolata Medium"/>
                <a:cs typeface="Inconsolata Medium"/>
                <a:sym typeface="Inconsolata Medium"/>
              </a:rPr>
              <a:t>/mobile</a:t>
            </a:r>
            <a:endParaRPr sz="1600"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098" name="Google Shape;209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0"/>
          <p:cNvSpPr txBox="1">
            <a:spLocks noGrp="1"/>
          </p:cNvSpPr>
          <p:nvPr>
            <p:ph type="subTitle" idx="2"/>
          </p:nvPr>
        </p:nvSpPr>
        <p:spPr>
          <a:xfrm>
            <a:off x="146684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/root</a:t>
            </a:r>
            <a:endParaRPr sz="1600"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100" name="Google Shape;210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0"/>
          <p:cNvSpPr txBox="1">
            <a:spLocks noGrp="1"/>
          </p:cNvSpPr>
          <p:nvPr>
            <p:ph type="subTitle" idx="3"/>
          </p:nvPr>
        </p:nvSpPr>
        <p:spPr>
          <a:xfrm>
            <a:off x="369569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/Applications</a:t>
            </a:r>
            <a:endParaRPr sz="1600"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102" name="Google Shape;21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10"/>
          <p:cNvSpPr txBox="1">
            <a:spLocks noGrp="1"/>
          </p:cNvSpPr>
          <p:nvPr>
            <p:ph type="subTitle" idx="4"/>
          </p:nvPr>
        </p:nvSpPr>
        <p:spPr>
          <a:xfrm>
            <a:off x="369569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/Logs</a:t>
            </a:r>
            <a:endParaRPr sz="1600">
              <a:solidFill>
                <a:schemeClr val="dk1"/>
              </a:solidFill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104" name="Google Shape;210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10"/>
          <p:cNvSpPr txBox="1">
            <a:spLocks noGrp="1"/>
          </p:cNvSpPr>
          <p:nvPr>
            <p:ph type="subTitle" idx="5"/>
          </p:nvPr>
        </p:nvSpPr>
        <p:spPr>
          <a:xfrm>
            <a:off x="592454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/Library</a:t>
            </a:r>
            <a:endParaRPr sz="1600"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106" name="Google Shape;21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0"/>
          <p:cNvSpPr txBox="1">
            <a:spLocks noGrp="1"/>
          </p:cNvSpPr>
          <p:nvPr>
            <p:ph type="subTitle" idx="6"/>
          </p:nvPr>
        </p:nvSpPr>
        <p:spPr>
          <a:xfrm>
            <a:off x="592454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/logs</a:t>
            </a:r>
            <a:endParaRPr sz="1600">
              <a:solidFill>
                <a:schemeClr val="dk1"/>
              </a:solidFill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108" name="Google Shape;2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1"/>
          <p:cNvSpPr txBox="1"/>
          <p:nvPr/>
        </p:nvSpPr>
        <p:spPr>
          <a:xfrm>
            <a:off x="3577575" y="1384925"/>
            <a:ext cx="5292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iPhone users store data in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SQL databases and other files.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5" name="Google Shape;2115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112"/>
          <p:cNvPicPr preferRelativeResize="0"/>
          <p:nvPr/>
        </p:nvPicPr>
        <p:blipFill rotWithShape="1">
          <a:blip r:embed="rId3">
            <a:alphaModFix amt="26000"/>
          </a:blip>
          <a:srcRect l="6559" r="6559"/>
          <a:stretch/>
        </p:blipFill>
        <p:spPr>
          <a:xfrm>
            <a:off x="-1336925" y="1245125"/>
            <a:ext cx="261900" cy="389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22" name="Google Shape;212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(Structured Query Language) is a programming language used to review, create, and update database files.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124" name="Google Shape;212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975" y="1481252"/>
            <a:ext cx="2690700" cy="2604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5" name="Google Shape;212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6" name="Google Shape;2126;p112"/>
          <p:cNvSpPr/>
          <p:nvPr/>
        </p:nvSpPr>
        <p:spPr>
          <a:xfrm>
            <a:off x="4146175" y="3092900"/>
            <a:ext cx="412800" cy="364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7" name="Google Shape;212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775" y="3812575"/>
            <a:ext cx="352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275" y="2970475"/>
            <a:ext cx="6191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625" y="2099800"/>
            <a:ext cx="4095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12"/>
          <p:cNvSpPr txBox="1"/>
          <p:nvPr/>
        </p:nvSpPr>
        <p:spPr>
          <a:xfrm>
            <a:off x="5632075" y="2099754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tructured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1" name="Google Shape;2131;p112"/>
          <p:cNvSpPr txBox="1"/>
          <p:nvPr/>
        </p:nvSpPr>
        <p:spPr>
          <a:xfrm>
            <a:off x="5632075" y="2937954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uery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2" name="Google Shape;2132;p112"/>
          <p:cNvSpPr txBox="1"/>
          <p:nvPr/>
        </p:nvSpPr>
        <p:spPr>
          <a:xfrm>
            <a:off x="5632075" y="3766629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anguage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983</Words>
  <Application>Microsoft Macintosh PowerPoint</Application>
  <PresentationFormat>On-screen Show (16:9)</PresentationFormat>
  <Paragraphs>168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Roboto Mono</vt:lpstr>
      <vt:lpstr>Inconsolata SemiBold</vt:lpstr>
      <vt:lpstr>Roboto</vt:lpstr>
      <vt:lpstr>Roboto Thin</vt:lpstr>
      <vt:lpstr>Roboto Medium</vt:lpstr>
      <vt:lpstr>Inconsolata Medium</vt:lpstr>
      <vt:lpstr>Arial</vt:lpstr>
      <vt:lpstr>Inconsolata</vt:lpstr>
      <vt:lpstr>Roboto Light</vt:lpstr>
      <vt:lpstr>Simple Light</vt:lpstr>
      <vt:lpstr>Simple Light</vt:lpstr>
      <vt:lpstr>Digital Forensics Day 2</vt:lpstr>
      <vt:lpstr>Class Objectives</vt:lpstr>
      <vt:lpstr>PowerPoint Presentation</vt:lpstr>
      <vt:lpstr>PowerPoint Presentation</vt:lpstr>
      <vt:lpstr>Where’s the Data? File Systems and Data Storage</vt:lpstr>
      <vt:lpstr>Where’s the Data? File Systems and Data Storage </vt:lpstr>
      <vt:lpstr>Important Directories, Databases, and Files</vt:lpstr>
      <vt:lpstr>PowerPoint Presentation</vt:lpstr>
      <vt:lpstr>Important Directories, Databases, and Files</vt:lpstr>
      <vt:lpstr>Important Directories, Databases, and Files</vt:lpstr>
      <vt:lpstr>Important Directories, Databases, and Files</vt:lpstr>
      <vt:lpstr>Demo Introduction</vt:lpstr>
      <vt:lpstr>Evidence Analysis with Autopsy</vt:lpstr>
      <vt:lpstr>50 Minutes</vt:lpstr>
      <vt:lpstr>PowerPoint Presentation</vt:lpstr>
      <vt:lpstr>Tagging Evidence </vt:lpstr>
      <vt:lpstr>Tagging Evidence</vt:lpstr>
      <vt:lpstr>Creating Forensic Backups</vt:lpstr>
      <vt:lpstr>PowerPoint Presentation</vt:lpstr>
      <vt:lpstr>Tagging Evidence</vt:lpstr>
      <vt:lpstr>15 Minutes</vt:lpstr>
      <vt:lpstr>PowerPoint Presentation</vt:lpstr>
      <vt:lpstr>Extracting Data for Offline Analysis</vt:lpstr>
      <vt:lpstr>PowerPoint Presentation</vt:lpstr>
      <vt:lpstr>PowerPoint Presentation</vt:lpstr>
      <vt:lpstr>PowerPoint Presentation</vt:lpstr>
      <vt:lpstr>Offline File Extraction </vt:lpstr>
      <vt:lpstr>20 Minutes</vt:lpstr>
      <vt:lpstr>PowerPoint Presentation</vt:lpstr>
      <vt:lpstr>Wrap-Up</vt:lpstr>
      <vt:lpstr>Wrap-Up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Day 2</dc:title>
  <cp:lastModifiedBy>Robert Bierman</cp:lastModifiedBy>
  <cp:revision>2</cp:revision>
  <dcterms:modified xsi:type="dcterms:W3CDTF">2022-05-07T18:22:14Z</dcterms:modified>
</cp:coreProperties>
</file>